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334" r:id="rId17"/>
    <p:sldId id="335" r:id="rId18"/>
    <p:sldId id="265" r:id="rId19"/>
    <p:sldId id="276" r:id="rId20"/>
    <p:sldId id="303" r:id="rId21"/>
    <p:sldId id="293" r:id="rId22"/>
    <p:sldId id="277" r:id="rId23"/>
    <p:sldId id="284"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3" r:id="rId41"/>
    <p:sldId id="354" r:id="rId42"/>
    <p:sldId id="355" r:id="rId43"/>
    <p:sldId id="357" r:id="rId44"/>
    <p:sldId id="358" r:id="rId45"/>
    <p:sldId id="359" r:id="rId46"/>
    <p:sldId id="361" r:id="rId47"/>
    <p:sldId id="362" r:id="rId48"/>
    <p:sldId id="363"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1" d="100"/>
          <a:sy n="81" d="100"/>
        </p:scale>
        <p:origin x="9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1047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91899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3285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2993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ithub.com/sadiqkhan/testrepo/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sadiqkhan/testrepo/blob/main/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diqkhan/testrep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diqkhan/testrepo/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diqkhan/testrepo/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diqkhan/testrepo/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Sadique Ahmad</a:t>
            </a:r>
          </a:p>
          <a:p>
            <a:r>
              <a:rPr lang="en-US" dirty="0">
                <a:solidFill>
                  <a:schemeClr val="bg2"/>
                </a:solidFill>
                <a:latin typeface="Abadi" panose="020B0604020104020204" pitchFamily="34" charset="0"/>
                <a:ea typeface="SF Pro" pitchFamily="2" charset="0"/>
                <a:cs typeface="SF Pro" pitchFamily="2" charset="0"/>
              </a:rPr>
              <a:t>04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 </a:t>
            </a:r>
            <a:r>
              <a:rPr lang="en-US" sz="2200" dirty="0">
                <a:solidFill>
                  <a:schemeClr val="accent3">
                    <a:lumMod val="25000"/>
                  </a:schemeClr>
                </a:solidFill>
                <a:latin typeface="Abadi" panose="020B0604020104020204" pitchFamily="34" charset="0"/>
                <a:hlinkClick r:id="rId4"/>
              </a:rPr>
              <a:t>https://github.com/sadiqkhan/testrepo/blob/main/jupyter-labs-webscraping.ipynb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813C7252-5EC1-1D19-90D6-63C313C521AC}"/>
              </a:ext>
            </a:extLst>
          </p:cNvPr>
          <p:cNvPicPr>
            <a:picLocks noChangeAspect="1"/>
          </p:cNvPicPr>
          <p:nvPr/>
        </p:nvPicPr>
        <p:blipFill rotWithShape="1">
          <a:blip r:embed="rId5"/>
          <a:srcRect l="29845" t="20305" r="20593" b="26598"/>
          <a:stretch/>
        </p:blipFill>
        <p:spPr>
          <a:xfrm>
            <a:off x="5107911" y="1885385"/>
            <a:ext cx="6826423" cy="41137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9" name="Picture 8">
            <a:extLst>
              <a:ext uri="{FF2B5EF4-FFF2-40B4-BE49-F238E27FC236}">
                <a16:creationId xmlns:a16="http://schemas.microsoft.com/office/drawing/2014/main" id="{3CBAA6FA-839F-3402-4BA6-5E70749BD78A}"/>
              </a:ext>
            </a:extLst>
          </p:cNvPr>
          <p:cNvPicPr>
            <a:picLocks noChangeAspect="1"/>
          </p:cNvPicPr>
          <p:nvPr/>
        </p:nvPicPr>
        <p:blipFill rotWithShape="1">
          <a:blip r:embed="rId3"/>
          <a:srcRect l="32860" t="18287" r="7435" b="6282"/>
          <a:stretch/>
        </p:blipFill>
        <p:spPr>
          <a:xfrm>
            <a:off x="111047" y="1391578"/>
            <a:ext cx="7691981" cy="5466422"/>
          </a:xfrm>
          <a:prstGeom prst="rect">
            <a:avLst/>
          </a:prstGeom>
        </p:spPr>
      </p:pic>
      <p:sp>
        <p:nvSpPr>
          <p:cNvPr id="3" name="TextBox 2">
            <a:extLst>
              <a:ext uri="{FF2B5EF4-FFF2-40B4-BE49-F238E27FC236}">
                <a16:creationId xmlns:a16="http://schemas.microsoft.com/office/drawing/2014/main" id="{6A94C0AB-E816-69C1-8379-11EA597A1529}"/>
              </a:ext>
            </a:extLst>
          </p:cNvPr>
          <p:cNvSpPr txBox="1"/>
          <p:nvPr/>
        </p:nvSpPr>
        <p:spPr>
          <a:xfrm>
            <a:off x="7803028" y="1300900"/>
            <a:ext cx="4300988" cy="923330"/>
          </a:xfrm>
          <a:prstGeom prst="rect">
            <a:avLst/>
          </a:prstGeom>
          <a:noFill/>
        </p:spPr>
        <p:txBody>
          <a:bodyPr wrap="square">
            <a:spAutoFit/>
          </a:bodyPr>
          <a:lstStyle/>
          <a:p>
            <a:r>
              <a:rPr lang="en-US" sz="1800" dirty="0">
                <a:solidFill>
                  <a:srgbClr val="1C7DDB"/>
                </a:solidFill>
                <a:latin typeface="Abadi" panose="020B0604020104020204" pitchFamily="34" charset="0"/>
              </a:rPr>
              <a:t>https://github.com/sadiqkhan/testrepo/blob/main/jupyter-labs-spacex-data-collection-api.ipynb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76685" y="6316911"/>
            <a:ext cx="2417377" cy="25250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1473"/>
            <a:ext cx="11183178" cy="549050"/>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During EDA and data visualization, the following charts are achieved. Here is the link for complete code and results. </a:t>
            </a:r>
            <a:r>
              <a:rPr lang="en-US" sz="1600" dirty="0">
                <a:solidFill>
                  <a:schemeClr val="accent3">
                    <a:lumMod val="25000"/>
                  </a:schemeClr>
                </a:solidFill>
                <a:latin typeface="Abadi"/>
                <a:hlinkClick r:id="rId4"/>
              </a:rPr>
              <a:t>https://github.com/sadiqkhan/testrepo/blob/main/edadataviz.ipynb</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  </a:t>
            </a:r>
            <a:endParaRPr lang="en-US" sz="16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D766577-40C8-91CC-2532-0B6BDAAAB2FA}"/>
              </a:ext>
            </a:extLst>
          </p:cNvPr>
          <p:cNvPicPr>
            <a:picLocks noChangeAspect="1"/>
          </p:cNvPicPr>
          <p:nvPr/>
        </p:nvPicPr>
        <p:blipFill rotWithShape="1">
          <a:blip r:embed="rId5"/>
          <a:srcRect l="32474" t="29827" r="27165" b="13403"/>
          <a:stretch/>
        </p:blipFill>
        <p:spPr>
          <a:xfrm>
            <a:off x="535420" y="4223838"/>
            <a:ext cx="3187939" cy="2522259"/>
          </a:xfrm>
          <a:prstGeom prst="rect">
            <a:avLst/>
          </a:prstGeom>
        </p:spPr>
      </p:pic>
      <p:pic>
        <p:nvPicPr>
          <p:cNvPr id="8" name="Picture 7">
            <a:extLst>
              <a:ext uri="{FF2B5EF4-FFF2-40B4-BE49-F238E27FC236}">
                <a16:creationId xmlns:a16="http://schemas.microsoft.com/office/drawing/2014/main" id="{C6A58523-89D0-67B1-6830-6628D181E1B4}"/>
              </a:ext>
            </a:extLst>
          </p:cNvPr>
          <p:cNvPicPr>
            <a:picLocks noChangeAspect="1"/>
          </p:cNvPicPr>
          <p:nvPr/>
        </p:nvPicPr>
        <p:blipFill rotWithShape="1">
          <a:blip r:embed="rId6"/>
          <a:srcRect l="33247" t="28454" r="26779" b="13677"/>
          <a:stretch/>
        </p:blipFill>
        <p:spPr>
          <a:xfrm>
            <a:off x="4295906" y="4229831"/>
            <a:ext cx="3187939" cy="2595981"/>
          </a:xfrm>
          <a:prstGeom prst="rect">
            <a:avLst/>
          </a:prstGeom>
        </p:spPr>
      </p:pic>
      <p:pic>
        <p:nvPicPr>
          <p:cNvPr id="10" name="Picture 9">
            <a:extLst>
              <a:ext uri="{FF2B5EF4-FFF2-40B4-BE49-F238E27FC236}">
                <a16:creationId xmlns:a16="http://schemas.microsoft.com/office/drawing/2014/main" id="{6E56CF71-B205-439E-C8B7-1AB9F26C4EBA}"/>
              </a:ext>
            </a:extLst>
          </p:cNvPr>
          <p:cNvPicPr>
            <a:picLocks noChangeAspect="1"/>
          </p:cNvPicPr>
          <p:nvPr/>
        </p:nvPicPr>
        <p:blipFill rotWithShape="1">
          <a:blip r:embed="rId7"/>
          <a:srcRect l="32860" t="25291" r="9305" b="19526"/>
          <a:stretch/>
        </p:blipFill>
        <p:spPr>
          <a:xfrm>
            <a:off x="8024161" y="4237556"/>
            <a:ext cx="4079855" cy="2189655"/>
          </a:xfrm>
          <a:prstGeom prst="rect">
            <a:avLst/>
          </a:prstGeom>
        </p:spPr>
      </p:pic>
      <p:pic>
        <p:nvPicPr>
          <p:cNvPr id="1026" name="Picture 2">
            <a:extLst>
              <a:ext uri="{FF2B5EF4-FFF2-40B4-BE49-F238E27FC236}">
                <a16:creationId xmlns:a16="http://schemas.microsoft.com/office/drawing/2014/main" id="{A3349D54-36D1-1BD3-3445-1636E998B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829" y="1840523"/>
            <a:ext cx="11473359" cy="224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DC895B-12E1-7835-B0C8-B280D771E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 y="1900553"/>
            <a:ext cx="12191994" cy="2389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BC72EE-F0A2-C684-E6A3-844E2EAC5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9740"/>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D7147E-E4BB-0B8B-0AA2-9543F040E7E4}"/>
              </a:ext>
            </a:extLst>
          </p:cNvPr>
          <p:cNvSpPr txBox="1"/>
          <p:nvPr/>
        </p:nvSpPr>
        <p:spPr>
          <a:xfrm>
            <a:off x="520830" y="85349"/>
            <a:ext cx="1150777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the success rate of each orbit type, flight number, and orbit type, and the launch success yearly trend etc. </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9546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E82D4F7-B266-865C-4486-18128265C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655" y="972851"/>
            <a:ext cx="9860438" cy="538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886"/>
            <a:ext cx="11173751" cy="54911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endParaRPr lang="en-US" dirty="0"/>
          </a:p>
          <a:p>
            <a:r>
              <a:rPr lang="en-US" sz="1400" dirty="0"/>
              <a:t>%</a:t>
            </a:r>
            <a:r>
              <a:rPr lang="en-US" sz="1400" dirty="0" err="1"/>
              <a:t>sql</a:t>
            </a:r>
            <a:r>
              <a:rPr lang="en-US" sz="1400" dirty="0"/>
              <a:t> SELECT DISTINCT "</a:t>
            </a:r>
            <a:r>
              <a:rPr lang="en-US" sz="1400" dirty="0" err="1"/>
              <a:t>Launch_Site</a:t>
            </a:r>
            <a:r>
              <a:rPr lang="en-US" sz="1400" dirty="0"/>
              <a:t>" FROM SPACEXTABLE;</a:t>
            </a:r>
          </a:p>
          <a:p>
            <a:r>
              <a:rPr lang="en-US" sz="1400" dirty="0"/>
              <a:t>%</a:t>
            </a:r>
            <a:r>
              <a:rPr lang="en-US" sz="1400" dirty="0" err="1"/>
              <a:t>sql</a:t>
            </a:r>
            <a:r>
              <a:rPr lang="en-US" sz="1400" dirty="0"/>
              <a:t> SELECT * FROM SPACEXTABLE WHERE "</a:t>
            </a:r>
            <a:r>
              <a:rPr lang="en-US" sz="1400" dirty="0" err="1"/>
              <a:t>Launch_Site</a:t>
            </a:r>
            <a:r>
              <a:rPr lang="en-US" sz="1400" dirty="0"/>
              <a:t>" LIKE 'CCA%' LIMIT 5;</a:t>
            </a:r>
          </a:p>
          <a:p>
            <a:r>
              <a:rPr lang="en-US" sz="1400" dirty="0"/>
              <a:t>%</a:t>
            </a:r>
            <a:r>
              <a:rPr lang="en-US" sz="1400" dirty="0" err="1"/>
              <a:t>sql</a:t>
            </a:r>
            <a:r>
              <a:rPr lang="en-US" sz="1400" dirty="0"/>
              <a:t> SELECT SUM("</a:t>
            </a:r>
            <a:r>
              <a:rPr lang="en-US" sz="1400" dirty="0" err="1"/>
              <a:t>Payload_Mass</a:t>
            </a:r>
            <a:r>
              <a:rPr lang="en-US" sz="1400" dirty="0"/>
              <a:t>") AS </a:t>
            </a:r>
            <a:r>
              <a:rPr lang="en-US" sz="1400" dirty="0" err="1"/>
              <a:t>Total_Payload_Mass</a:t>
            </a:r>
            <a:r>
              <a:rPr lang="en-US" sz="1400" dirty="0"/>
              <a:t> FROM SPACEXTABLE WHERE "</a:t>
            </a:r>
            <a:r>
              <a:rPr lang="en-US" sz="1400" dirty="0" err="1"/>
              <a:t>Launch_Provider</a:t>
            </a:r>
            <a:r>
              <a:rPr lang="en-US" sz="1400" dirty="0"/>
              <a:t>" = 'NASA (CRS)’;</a:t>
            </a:r>
          </a:p>
          <a:p>
            <a:r>
              <a:rPr lang="en-US" sz="1400" dirty="0"/>
              <a:t>%</a:t>
            </a:r>
            <a:r>
              <a:rPr lang="en-US" sz="1400" dirty="0" err="1"/>
              <a:t>sql</a:t>
            </a:r>
            <a:r>
              <a:rPr lang="en-US" sz="1400" dirty="0"/>
              <a:t> SELECT "</a:t>
            </a:r>
            <a:r>
              <a:rPr lang="en-US" sz="1400" dirty="0" err="1"/>
              <a:t>Booster_Version</a:t>
            </a:r>
            <a:r>
              <a:rPr lang="en-US" sz="1400" dirty="0"/>
              <a:t>" FROM SPACEXTABLE WHERE "</a:t>
            </a:r>
            <a:r>
              <a:rPr lang="en-US" sz="1400" dirty="0" err="1"/>
              <a:t>Payload_Mass</a:t>
            </a:r>
            <a:r>
              <a:rPr lang="en-US" sz="1400" dirty="0"/>
              <a:t>" = (SELECT MAX("</a:t>
            </a:r>
            <a:r>
              <a:rPr lang="en-US" sz="1400" dirty="0" err="1"/>
              <a:t>Payload_Mass</a:t>
            </a:r>
            <a:r>
              <a:rPr lang="en-US" sz="1400" dirty="0"/>
              <a:t>") FROM SPACEXTABLE);</a:t>
            </a:r>
          </a:p>
          <a:p>
            <a:r>
              <a:rPr lang="en-US" sz="1400" dirty="0"/>
              <a:t>%</a:t>
            </a:r>
            <a:r>
              <a:rPr lang="en-US" sz="1400" dirty="0" err="1"/>
              <a:t>sql</a:t>
            </a:r>
            <a:r>
              <a:rPr lang="en-US" sz="1400" dirty="0"/>
              <a:t> SELECT "</a:t>
            </a:r>
            <a:r>
              <a:rPr lang="en-US" sz="1400" dirty="0" err="1"/>
              <a:t>Landing_Outcome</a:t>
            </a:r>
            <a:r>
              <a:rPr lang="en-US" sz="1400" dirty="0"/>
              <a:t>", COUNT(*) AS </a:t>
            </a:r>
            <a:r>
              <a:rPr lang="en-US" sz="1400" dirty="0" err="1"/>
              <a:t>Total_Count</a:t>
            </a:r>
            <a:r>
              <a:rPr lang="en-US" sz="1400" dirty="0"/>
              <a:t> FROM SPACEXTABLE GROUP BY "</a:t>
            </a:r>
            <a:r>
              <a:rPr lang="en-US" sz="1400" dirty="0" err="1"/>
              <a:t>Landing_Outcome</a:t>
            </a:r>
            <a:r>
              <a:rPr lang="en-US" sz="1400" dirty="0"/>
              <a:t>";</a:t>
            </a:r>
          </a:p>
          <a:p>
            <a:r>
              <a:rPr lang="en-US" sz="1400" dirty="0"/>
              <a:t>%</a:t>
            </a:r>
            <a:r>
              <a:rPr lang="en-US" sz="1400" dirty="0" err="1"/>
              <a:t>sql</a:t>
            </a:r>
            <a:r>
              <a:rPr lang="en-US" sz="1400" dirty="0"/>
              <a:t> SELECT DISTINCT "</a:t>
            </a:r>
            <a:r>
              <a:rPr lang="en-US" sz="1400" dirty="0" err="1"/>
              <a:t>Booster_Name</a:t>
            </a:r>
            <a:r>
              <a:rPr lang="en-US" sz="1400" dirty="0"/>
              <a:t>" FROM SPACEXTABLE WHERE "</a:t>
            </a:r>
            <a:r>
              <a:rPr lang="en-US" sz="1400" dirty="0" err="1"/>
              <a:t>Landing_Outcome</a:t>
            </a:r>
            <a:r>
              <a:rPr lang="en-US" sz="1400" dirty="0"/>
              <a:t>" = 'Success' AND "</a:t>
            </a:r>
            <a:r>
              <a:rPr lang="en-US" sz="1400" dirty="0" err="1"/>
              <a:t>Landing_Pad</a:t>
            </a:r>
            <a:r>
              <a:rPr lang="en-US" sz="1400" dirty="0"/>
              <a:t>" = 'Drone Ship' AND "</a:t>
            </a:r>
            <a:r>
              <a:rPr lang="en-US" sz="1400" dirty="0" err="1"/>
              <a:t>Payload_Mass</a:t>
            </a:r>
            <a:r>
              <a:rPr lang="en-US" sz="1400" dirty="0"/>
              <a:t>" &gt; 4000 AND "</a:t>
            </a:r>
            <a:r>
              <a:rPr lang="en-US" sz="1400" dirty="0" err="1"/>
              <a:t>Payload_Mass</a:t>
            </a:r>
            <a:r>
              <a:rPr lang="en-US" sz="1400" dirty="0"/>
              <a:t>" &lt; 6000;</a:t>
            </a:r>
          </a:p>
          <a:p>
            <a:r>
              <a:rPr lang="en-US" sz="1400" dirty="0"/>
              <a:t>%</a:t>
            </a:r>
            <a:r>
              <a:rPr lang="en-US" sz="1400" dirty="0" err="1"/>
              <a:t>sql</a:t>
            </a:r>
            <a:r>
              <a:rPr lang="en-US" sz="1400" dirty="0"/>
              <a:t> SELECT MIN("Date") AS </a:t>
            </a:r>
            <a:r>
              <a:rPr lang="en-US" sz="1400" dirty="0" err="1"/>
              <a:t>First_Successful_Landing_Date</a:t>
            </a:r>
            <a:r>
              <a:rPr lang="en-US" sz="1400" dirty="0"/>
              <a:t> FROM SPACEXTABLE WHERE "</a:t>
            </a:r>
            <a:r>
              <a:rPr lang="en-US" sz="1400" dirty="0" err="1"/>
              <a:t>Landing_Outcome</a:t>
            </a:r>
            <a:r>
              <a:rPr lang="en-US" sz="1400" dirty="0"/>
              <a:t>" = 'Success’;</a:t>
            </a:r>
          </a:p>
          <a:p>
            <a:r>
              <a:rPr lang="en-US" sz="1400" dirty="0"/>
              <a:t>%</a:t>
            </a:r>
            <a:r>
              <a:rPr lang="en-US" sz="1400" dirty="0" err="1"/>
              <a:t>sql</a:t>
            </a:r>
            <a:r>
              <a:rPr lang="en-US" sz="1400" dirty="0"/>
              <a:t> SELECT AVG("</a:t>
            </a:r>
            <a:r>
              <a:rPr lang="en-US" sz="1400" dirty="0" err="1"/>
              <a:t>Payload_Mass</a:t>
            </a:r>
            <a:r>
              <a:rPr lang="en-US" sz="1400" dirty="0"/>
              <a:t>") AS </a:t>
            </a:r>
            <a:r>
              <a:rPr lang="en-US" sz="1400" dirty="0" err="1"/>
              <a:t>Average_Payload_Mass</a:t>
            </a:r>
            <a:r>
              <a:rPr lang="en-US" sz="1400" dirty="0"/>
              <a:t> FROM SPACEXTABLE WHERE "</a:t>
            </a:r>
            <a:r>
              <a:rPr lang="en-US" sz="1400" dirty="0" err="1"/>
              <a:t>Booster_Version</a:t>
            </a:r>
            <a:r>
              <a:rPr lang="en-US" sz="1400" dirty="0"/>
              <a:t>" = 'F9 v1.1’;</a:t>
            </a:r>
          </a:p>
          <a:p>
            <a:r>
              <a:rPr lang="en-US" sz="1400" dirty="0"/>
              <a:t>%</a:t>
            </a:r>
            <a:r>
              <a:rPr lang="en-US" sz="1400" dirty="0" err="1"/>
              <a:t>sql</a:t>
            </a:r>
            <a:r>
              <a:rPr lang="en-US" sz="1400" dirty="0"/>
              <a:t> SELECT "</a:t>
            </a:r>
            <a:r>
              <a:rPr lang="en-US" sz="1400" dirty="0" err="1"/>
              <a:t>Landing_Outcome</a:t>
            </a:r>
            <a:r>
              <a:rPr lang="en-US" sz="1400" dirty="0"/>
              <a:t>", COUNT(*) AS </a:t>
            </a:r>
            <a:r>
              <a:rPr lang="en-US" sz="1400" dirty="0" err="1"/>
              <a:t>Outcome_Count</a:t>
            </a:r>
            <a:r>
              <a:rPr lang="en-US" sz="1400" dirty="0"/>
              <a:t> FROM SPACEXTABLE WHERE "Date" BETWEEN '2010-06-04' AND '2017-03-20' GROUP BY "</a:t>
            </a:r>
            <a:r>
              <a:rPr lang="en-US" sz="1400" dirty="0" err="1"/>
              <a:t>Landing_Outcome</a:t>
            </a:r>
            <a:r>
              <a:rPr lang="en-US" sz="1400" dirty="0"/>
              <a:t>" ORDER BY </a:t>
            </a:r>
            <a:r>
              <a:rPr lang="en-US" sz="1400" dirty="0" err="1"/>
              <a:t>Outcome_Count</a:t>
            </a:r>
            <a:r>
              <a:rPr lang="en-US" sz="1400" dirty="0"/>
              <a:t> DESC;</a:t>
            </a:r>
          </a:p>
          <a:p>
            <a:endParaRPr lang="en-US" dirty="0"/>
          </a:p>
          <a:p>
            <a:r>
              <a:rPr lang="en-US" sz="2000" dirty="0" err="1"/>
              <a:t>Github</a:t>
            </a:r>
            <a:r>
              <a:rPr lang="en-US" sz="2000" dirty="0"/>
              <a:t>: </a:t>
            </a:r>
            <a:r>
              <a:rPr lang="en-US" sz="2000" dirty="0">
                <a:hlinkClick r:id="rId3"/>
              </a:rPr>
              <a:t>https://github.com/sadiqkhan/testrepo/blob/main/jupyter-labs-eda-sql-coursera_sqllite.ipynb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4594"/>
            <a:ext cx="11143268" cy="482179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r>
              <a:rPr lang="en-US" sz="2200" dirty="0" err="1"/>
              <a:t>Github</a:t>
            </a:r>
            <a:r>
              <a:rPr lang="en-US" sz="2200" dirty="0"/>
              <a:t>: </a:t>
            </a:r>
            <a:r>
              <a:rPr lang="en-US" sz="2200" dirty="0">
                <a:hlinkClick r:id="rId3"/>
              </a:rPr>
              <a:t>https://github.com/sadiqkhan/testrepo/blob/main/lab_jupyter_launch_site_location.ipynb</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460"/>
            <a:ext cx="9745589" cy="4819503"/>
          </a:xfrm>
          <a:prstGeom prst="rect">
            <a:avLst/>
          </a:prstGeom>
        </p:spPr>
        <p:txBody>
          <a:bodyPr vert="horz" lIns="91440" tIns="45720" rIns="91440" bIns="45720" rtlCol="0" anchor="t">
            <a:normAutofit/>
          </a:bodyPr>
          <a:lstStyle/>
          <a:p>
            <a:r>
              <a:rPr lang="en-US" sz="2000" dirty="0" err="1"/>
              <a:t>Github</a:t>
            </a:r>
            <a:r>
              <a:rPr lang="en-US" sz="2000" dirty="0"/>
              <a:t>: </a:t>
            </a:r>
            <a:r>
              <a:rPr lang="en-US" sz="2000" dirty="0">
                <a:hlinkClick r:id="rId3"/>
              </a:rPr>
              <a:t>https://github.com/sadiqkhan/testrepo/blob/main/spacex_dash_app%20(1).py</a:t>
            </a:r>
            <a:endParaRPr lang="en-US" sz="2000" dirty="0"/>
          </a:p>
          <a:p>
            <a:pPr>
              <a:lnSpc>
                <a:spcPct val="100000"/>
              </a:lnSpc>
              <a:spcBef>
                <a:spcPts val="1400"/>
              </a:spcBef>
            </a:pPr>
            <a:r>
              <a:rPr lang="en-US" sz="2000" dirty="0">
                <a:solidFill>
                  <a:schemeClr val="accent3">
                    <a:lumMod val="25000"/>
                  </a:schemeClr>
                </a:solidFill>
                <a:latin typeface="Abadi" panose="020B0604020104020204" pitchFamily="34" charset="0"/>
              </a:rPr>
              <a:t>We built an interactive dashboard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a:lnSpc>
                <a:spcPct val="100000"/>
              </a:lnSpc>
              <a:spcBef>
                <a:spcPts val="1400"/>
              </a:spcBef>
            </a:pPr>
            <a:r>
              <a:rPr lang="en-US" sz="20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0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https://github.com/sadiqkhan/testrepo/blob/main/SpaceX_Machine%20Learning%20Prediction_Part_5.ipynb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62632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71155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63FE42B4-0719-F99B-7B7D-7F28C2F4D5F3}"/>
              </a:ext>
            </a:extLst>
          </p:cNvPr>
          <p:cNvPicPr>
            <a:picLocks noChangeAspect="1"/>
          </p:cNvPicPr>
          <p:nvPr/>
        </p:nvPicPr>
        <p:blipFill rotWithShape="1">
          <a:blip r:embed="rId2"/>
          <a:srcRect l="32860" t="25291" r="9305" b="19526"/>
          <a:stretch/>
        </p:blipFill>
        <p:spPr>
          <a:xfrm>
            <a:off x="4325740" y="1640263"/>
            <a:ext cx="7724857" cy="4145925"/>
          </a:xfrm>
          <a:prstGeom prst="rect">
            <a:avLst/>
          </a:prstGeom>
        </p:spPr>
      </p:pic>
    </p:spTree>
    <p:extLst>
      <p:ext uri="{BB962C8B-B14F-4D97-AF65-F5344CB8AC3E}">
        <p14:creationId xmlns:p14="http://schemas.microsoft.com/office/powerpoint/2010/main" val="2212344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LEO orbit, success is related to the number of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75035" y="3529483"/>
            <a:ext cx="10710576" cy="2728401"/>
          </a:xfrm>
          <a:prstGeom prst="rect">
            <a:avLst/>
          </a:prstGeom>
        </p:spPr>
      </p:pic>
    </p:spTree>
    <p:extLst>
      <p:ext uri="{BB962C8B-B14F-4D97-AF65-F5344CB8AC3E}">
        <p14:creationId xmlns:p14="http://schemas.microsoft.com/office/powerpoint/2010/main" val="360830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65765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789307" y="1661788"/>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294231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96235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796167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79338" y="2187535"/>
            <a:ext cx="8734344" cy="3509912"/>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spTree>
    <p:extLst>
      <p:ext uri="{BB962C8B-B14F-4D97-AF65-F5344CB8AC3E}">
        <p14:creationId xmlns:p14="http://schemas.microsoft.com/office/powerpoint/2010/main" val="124553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808161" y="1708097"/>
            <a:ext cx="7997171" cy="31899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79275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89212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163323"/>
            <a:ext cx="8664019"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1278809" y="1672319"/>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34</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577668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2940591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3631287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65776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63625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081D0EE7-3C46-9E52-69A3-C0E3E31AE7BB}"/>
              </a:ext>
            </a:extLst>
          </p:cNvPr>
          <p:cNvSpPr txBox="1"/>
          <p:nvPr/>
        </p:nvSpPr>
        <p:spPr>
          <a:xfrm>
            <a:off x="716436" y="1615079"/>
            <a:ext cx="11165741" cy="3883114"/>
          </a:xfrm>
          <a:prstGeom prst="rect">
            <a:avLst/>
          </a:prstGeom>
          <a:noFill/>
        </p:spPr>
        <p:txBody>
          <a:bodyPr wrap="square">
            <a:spAutoFit/>
          </a:body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1860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236849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192542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169962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confusion matrix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32507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083408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(https://github.com/sadiqkhan/testrepo/blob/main/jupyter-labs-spacex-data-collection-api.ipynb),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29739A47-9F2E-3391-FC95-0CA55552E284}"/>
              </a:ext>
            </a:extLst>
          </p:cNvPr>
          <p:cNvPicPr>
            <a:picLocks noChangeAspect="1"/>
          </p:cNvPicPr>
          <p:nvPr/>
        </p:nvPicPr>
        <p:blipFill rotWithShape="1">
          <a:blip r:embed="rId4"/>
          <a:srcRect l="29459" t="20069" r="16881" b="17113"/>
          <a:stretch/>
        </p:blipFill>
        <p:spPr>
          <a:xfrm>
            <a:off x="5547366" y="1628966"/>
            <a:ext cx="6542202" cy="43080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CAA27-840A-3408-B72F-C410A50F4B97}"/>
              </a:ext>
            </a:extLst>
          </p:cNvPr>
          <p:cNvPicPr>
            <a:picLocks noChangeAspect="1"/>
          </p:cNvPicPr>
          <p:nvPr/>
        </p:nvPicPr>
        <p:blipFill rotWithShape="1">
          <a:blip r:embed="rId3"/>
          <a:srcRect l="29613" t="19107" r="17036" b="22749"/>
          <a:stretch/>
        </p:blipFill>
        <p:spPr>
          <a:xfrm>
            <a:off x="84842" y="65988"/>
            <a:ext cx="6165130" cy="3779493"/>
          </a:xfrm>
          <a:prstGeom prst="rect">
            <a:avLst/>
          </a:prstGeom>
        </p:spPr>
      </p:pic>
      <p:pic>
        <p:nvPicPr>
          <p:cNvPr id="7" name="Picture 6">
            <a:extLst>
              <a:ext uri="{FF2B5EF4-FFF2-40B4-BE49-F238E27FC236}">
                <a16:creationId xmlns:a16="http://schemas.microsoft.com/office/drawing/2014/main" id="{BCEFEAE1-F767-12B8-5975-A7FF863FC2F7}"/>
              </a:ext>
            </a:extLst>
          </p:cNvPr>
          <p:cNvPicPr>
            <a:picLocks noChangeAspect="1"/>
          </p:cNvPicPr>
          <p:nvPr/>
        </p:nvPicPr>
        <p:blipFill rotWithShape="1">
          <a:blip r:embed="rId4"/>
          <a:srcRect l="29845" t="23643" r="18196" b="11341"/>
          <a:stretch/>
        </p:blipFill>
        <p:spPr>
          <a:xfrm>
            <a:off x="6325387" y="13812"/>
            <a:ext cx="5517850" cy="3883844"/>
          </a:xfrm>
          <a:prstGeom prst="rect">
            <a:avLst/>
          </a:prstGeom>
        </p:spPr>
      </p:pic>
    </p:spTree>
    <p:extLst>
      <p:ext uri="{BB962C8B-B14F-4D97-AF65-F5344CB8AC3E}">
        <p14:creationId xmlns:p14="http://schemas.microsoft.com/office/powerpoint/2010/main" val="244623764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392</TotalTime>
  <Words>1579</Words>
  <Application>Microsoft Office PowerPoint</Application>
  <PresentationFormat>Widescreen</PresentationFormat>
  <Paragraphs>181</Paragraphs>
  <Slides>46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Mr. Ibrahem</cp:lastModifiedBy>
  <cp:revision>200</cp:revision>
  <dcterms:created xsi:type="dcterms:W3CDTF">2021-04-29T18:58:34Z</dcterms:created>
  <dcterms:modified xsi:type="dcterms:W3CDTF">2024-08-04T01:43:23Z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